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2A56F-179D-FE42-AA68-3E3525E1BCFE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C1276-20EB-1641-AB8C-72EF74EB6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</a:t>
            </a:r>
            <a:r>
              <a:rPr lang="en-US" baseline="0" dirty="0" smtClean="0"/>
              <a:t>South America, too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F9F74-3189-F843-8095-C7F77C86369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3DD6-F815-694D-8431-502A2B2D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3DD6-F815-694D-8431-502A2B2D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3DD6-F815-694D-8431-502A2B2D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F03C-28DA-C34F-9D22-499060173C4F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DA3C-62F5-8A41-8022-5E05CFDDD7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3DD6-F815-694D-8431-502A2B2D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3DD6-F815-694D-8431-502A2B2D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3DD6-F815-694D-8431-502A2B2D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3DD6-F815-694D-8431-502A2B2D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3DD6-F815-694D-8431-502A2B2D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3DD6-F815-694D-8431-502A2B2D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4F6EA02-158C-FA43-83BA-94DA5FE8F4DA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D83DD6-F815-694D-8431-502A2B2D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Indigenous Americans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Review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Present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British and French North America:</a:t>
            </a:r>
          </a:p>
          <a:p>
            <a:pPr lvl="1"/>
            <a:r>
              <a:rPr lang="en-US" dirty="0" smtClean="0"/>
              <a:t>Many tribes are still around on reservations</a:t>
            </a:r>
          </a:p>
          <a:p>
            <a:pPr lvl="1"/>
            <a:r>
              <a:rPr lang="en-US" dirty="0" smtClean="0"/>
              <a:t>Many Americans have indigenous blood</a:t>
            </a:r>
          </a:p>
          <a:p>
            <a:pPr lvl="1"/>
            <a:r>
              <a:rPr lang="en-US" dirty="0" smtClean="0"/>
              <a:t>Considerable poverty among these people</a:t>
            </a:r>
          </a:p>
          <a:p>
            <a:pPr lvl="1"/>
            <a:r>
              <a:rPr lang="en-US" dirty="0" smtClean="0"/>
              <a:t>Crime, high rates of drug use, alcoholism, obesity</a:t>
            </a:r>
          </a:p>
          <a:p>
            <a:pPr lvl="1"/>
            <a:r>
              <a:rPr lang="en-US" dirty="0" smtClean="0"/>
              <a:t>Casinos bring in some wealth, but most does not go to the tribes. It goes to investors (usually non-Indian)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Spanish and Portuguese</a:t>
            </a:r>
          </a:p>
          <a:p>
            <a:pPr lvl="1"/>
            <a:r>
              <a:rPr lang="en-US" dirty="0" smtClean="0"/>
              <a:t>Much bigger part of the population, at least as multi-racial peoples</a:t>
            </a:r>
          </a:p>
          <a:p>
            <a:pPr lvl="1"/>
            <a:r>
              <a:rPr lang="en-US" dirty="0" smtClean="0"/>
              <a:t>Many of us also have genealogical lineage from these groups</a:t>
            </a:r>
          </a:p>
          <a:p>
            <a:pPr lvl="1"/>
            <a:r>
              <a:rPr lang="en-US" dirty="0" smtClean="0"/>
              <a:t>Growing slowly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Diverse Groups (Nations)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 smtClean="0"/>
              <a:t>Empires</a:t>
            </a:r>
          </a:p>
          <a:p>
            <a:pPr lvl="1"/>
            <a:r>
              <a:rPr lang="en-US" dirty="0" smtClean="0"/>
              <a:t>Inca</a:t>
            </a:r>
          </a:p>
          <a:p>
            <a:pPr lvl="1"/>
            <a:r>
              <a:rPr lang="en-US" dirty="0" smtClean="0"/>
              <a:t>Aztec</a:t>
            </a:r>
          </a:p>
          <a:p>
            <a:pPr lvl="1"/>
            <a:r>
              <a:rPr lang="en-US" dirty="0" smtClean="0"/>
              <a:t>Mayans</a:t>
            </a:r>
          </a:p>
          <a:p>
            <a:pPr lvl="1"/>
            <a:r>
              <a:rPr lang="en-US" dirty="0" err="1" smtClean="0"/>
              <a:t>Olmecs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r>
              <a:rPr lang="en-US" dirty="0" smtClean="0"/>
              <a:t>Builders</a:t>
            </a:r>
          </a:p>
          <a:p>
            <a:pPr lvl="1"/>
            <a:r>
              <a:rPr lang="en-US" dirty="0" smtClean="0"/>
              <a:t>Mississippi</a:t>
            </a:r>
          </a:p>
          <a:p>
            <a:pPr lvl="1"/>
            <a:r>
              <a:rPr lang="en-US" dirty="0" smtClean="0"/>
              <a:t>Pueblo Indians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Plains tribes</a:t>
            </a:r>
          </a:p>
          <a:p>
            <a:pPr lvl="1"/>
            <a:r>
              <a:rPr lang="en-US" dirty="0" smtClean="0"/>
              <a:t>Sioux (Lakota, Dakota, </a:t>
            </a:r>
            <a:r>
              <a:rPr lang="en-US" dirty="0" err="1" smtClean="0"/>
              <a:t>Nakota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Cheyenne</a:t>
            </a:r>
          </a:p>
          <a:p>
            <a:pPr lvl="1"/>
            <a:r>
              <a:rPr lang="en-US" dirty="0" smtClean="0"/>
              <a:t>Comanche</a:t>
            </a:r>
          </a:p>
          <a:p>
            <a:pPr lvl="1"/>
            <a:r>
              <a:rPr lang="en-US" dirty="0" smtClean="0"/>
              <a:t>Blackfeet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6"/>
          </p:nvPr>
        </p:nvSpPr>
        <p:spPr/>
        <p:txBody>
          <a:bodyPr/>
          <a:lstStyle/>
          <a:p>
            <a:r>
              <a:rPr lang="en-US" dirty="0" smtClean="0"/>
              <a:t>Migratory Indians</a:t>
            </a:r>
          </a:p>
          <a:p>
            <a:pPr lvl="1"/>
            <a:r>
              <a:rPr lang="en-US" dirty="0" smtClean="0"/>
              <a:t>Hunter-gatherers and farmers</a:t>
            </a:r>
          </a:p>
          <a:p>
            <a:pPr lvl="1"/>
            <a:r>
              <a:rPr lang="en-US" dirty="0" smtClean="0"/>
              <a:t>Famous cultures – </a:t>
            </a:r>
            <a:r>
              <a:rPr lang="en-US" dirty="0" err="1" smtClean="0"/>
              <a:t>Lenape</a:t>
            </a:r>
            <a:r>
              <a:rPr lang="en-US" dirty="0" smtClean="0"/>
              <a:t>, Algonquin, Iroquois, Huron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 “Great Biological Exchange”</a:t>
            </a:r>
            <a:endParaRPr lang="en-US" sz="4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Agriculture</a:t>
            </a:r>
          </a:p>
          <a:p>
            <a:pPr lvl="1"/>
            <a:r>
              <a:rPr lang="en-US" dirty="0" smtClean="0"/>
              <a:t>From Americas: Corn, beans, chili peppers, tomatoes, chocolate, tobacco, potatoes, squash</a:t>
            </a:r>
          </a:p>
          <a:p>
            <a:pPr lvl="1"/>
            <a:r>
              <a:rPr lang="en-US" dirty="0" smtClean="0"/>
              <a:t>From Europe:</a:t>
            </a:r>
          </a:p>
          <a:p>
            <a:pPr lvl="2"/>
            <a:r>
              <a:rPr lang="en-US" dirty="0" smtClean="0"/>
              <a:t>Livestock (Cows, pigs) + horses</a:t>
            </a:r>
          </a:p>
          <a:p>
            <a:pPr lvl="2"/>
            <a:r>
              <a:rPr lang="en-US" dirty="0" smtClean="0"/>
              <a:t>Grains</a:t>
            </a:r>
          </a:p>
          <a:p>
            <a:pPr lvl="2"/>
            <a:r>
              <a:rPr lang="en-US" dirty="0" smtClean="0"/>
              <a:t>Alcohol</a:t>
            </a:r>
          </a:p>
          <a:p>
            <a:pPr lvl="1"/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Disease</a:t>
            </a:r>
          </a:p>
          <a:p>
            <a:pPr lvl="1"/>
            <a:r>
              <a:rPr lang="en-US" dirty="0" smtClean="0"/>
              <a:t>From Europe:</a:t>
            </a:r>
          </a:p>
          <a:p>
            <a:pPr lvl="2"/>
            <a:r>
              <a:rPr lang="en-US" dirty="0" smtClean="0"/>
              <a:t>Myriad diseases, including the plague, the flu, and smallpox </a:t>
            </a:r>
          </a:p>
          <a:p>
            <a:pPr lvl="2"/>
            <a:r>
              <a:rPr lang="en-US" dirty="0" smtClean="0"/>
              <a:t>Killed most IA’s living in the Americas</a:t>
            </a:r>
          </a:p>
          <a:p>
            <a:pPr lvl="3"/>
            <a:r>
              <a:rPr lang="en-US" dirty="0" smtClean="0"/>
              <a:t>Depopulation led to easy Euro incursions.</a:t>
            </a:r>
          </a:p>
          <a:p>
            <a:pPr lvl="1"/>
            <a:r>
              <a:rPr lang="en-US" dirty="0" smtClean="0"/>
              <a:t>From Americas: </a:t>
            </a:r>
          </a:p>
          <a:p>
            <a:pPr lvl="2"/>
            <a:r>
              <a:rPr lang="en-US" dirty="0" smtClean="0"/>
              <a:t>Syphilis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effects: Intermingling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“Black Seminoles”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665219" y="2797175"/>
            <a:ext cx="1555454" cy="2352867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Bi- and Tri-racial Societies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Mixed with Europeans and Africans</a:t>
            </a:r>
          </a:p>
          <a:p>
            <a:pPr lvl="1"/>
            <a:r>
              <a:rPr lang="en-US" dirty="0" smtClean="0"/>
              <a:t>Escaped black and Indian slaves formed communities</a:t>
            </a:r>
          </a:p>
          <a:p>
            <a:pPr lvl="1"/>
            <a:r>
              <a:rPr lang="en-US" dirty="0" smtClean="0"/>
              <a:t>Often lived together in villages</a:t>
            </a:r>
          </a:p>
          <a:p>
            <a:r>
              <a:rPr lang="en-US" dirty="0" smtClean="0"/>
              <a:t>Much more contact between races than often believed</a:t>
            </a:r>
          </a:p>
          <a:p>
            <a:r>
              <a:rPr lang="en-US" dirty="0" smtClean="0"/>
              <a:t>Seminole, </a:t>
            </a:r>
            <a:r>
              <a:rPr lang="en-US" dirty="0" err="1" smtClean="0"/>
              <a:t>mestizo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02" y="2587822"/>
            <a:ext cx="3285871" cy="39350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effects (all inter-related)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 smtClean="0"/>
              <a:t>Social</a:t>
            </a:r>
          </a:p>
          <a:p>
            <a:pPr lvl="1"/>
            <a:r>
              <a:rPr lang="en-US" dirty="0" smtClean="0"/>
              <a:t>Less farming</a:t>
            </a:r>
          </a:p>
          <a:p>
            <a:pPr lvl="1"/>
            <a:r>
              <a:rPr lang="en-US" dirty="0" smtClean="0"/>
              <a:t>Many peoples were decimated by disease</a:t>
            </a:r>
          </a:p>
          <a:p>
            <a:pPr lvl="1"/>
            <a:r>
              <a:rPr lang="en-US" dirty="0" smtClean="0"/>
              <a:t>Males grew in importance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r>
              <a:rPr lang="en-US" dirty="0" smtClean="0"/>
              <a:t>Political</a:t>
            </a:r>
          </a:p>
          <a:p>
            <a:pPr lvl="1"/>
            <a:r>
              <a:rPr lang="en-US" dirty="0" smtClean="0"/>
              <a:t>Smaller groups combined or joined bigger groups</a:t>
            </a:r>
          </a:p>
          <a:p>
            <a:pPr lvl="1"/>
            <a:r>
              <a:rPr lang="en-US" dirty="0" smtClean="0"/>
              <a:t>Chiefs gained in importance – power more centralized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Economic</a:t>
            </a:r>
          </a:p>
          <a:p>
            <a:pPr lvl="1"/>
            <a:r>
              <a:rPr lang="en-US" dirty="0" smtClean="0"/>
              <a:t>Also less farming, which meant more trading (for food, guns, alcohol)</a:t>
            </a:r>
          </a:p>
          <a:p>
            <a:pPr lvl="1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6"/>
          </p:nvPr>
        </p:nvSpPr>
        <p:spPr/>
        <p:txBody>
          <a:bodyPr/>
          <a:lstStyle/>
          <a:p>
            <a:r>
              <a:rPr lang="en-US" dirty="0" smtClean="0"/>
              <a:t>Military</a:t>
            </a:r>
          </a:p>
          <a:p>
            <a:pPr lvl="1"/>
            <a:r>
              <a:rPr lang="en-US" dirty="0" smtClean="0"/>
              <a:t>More war, more war to the death (guns, European allies)</a:t>
            </a:r>
          </a:p>
          <a:p>
            <a:pPr lvl="1"/>
            <a:r>
              <a:rPr lang="en-US" dirty="0" smtClean="0"/>
              <a:t>“Buffer Zones”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26514" y="456252"/>
            <a:ext cx="2781373" cy="492807"/>
          </a:xfrm>
        </p:spPr>
        <p:txBody>
          <a:bodyPr>
            <a:normAutofit fontScale="90000"/>
          </a:bodyPr>
          <a:lstStyle/>
          <a:p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0" y="2286001"/>
            <a:ext cx="2919207" cy="289195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866" y="288771"/>
            <a:ext cx="6170462" cy="627257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4267295" cy="11487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195" y="218987"/>
            <a:ext cx="6749458" cy="66044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shift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Indigenous Tribes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Allied with Europeans at first</a:t>
            </a:r>
          </a:p>
          <a:p>
            <a:pPr lvl="1"/>
            <a:r>
              <a:rPr lang="en-US" dirty="0" smtClean="0"/>
              <a:t>Trade blossomed</a:t>
            </a:r>
          </a:p>
          <a:p>
            <a:pPr lvl="1"/>
            <a:r>
              <a:rPr lang="en-US" dirty="0" smtClean="0"/>
              <a:t>Big groups: </a:t>
            </a:r>
            <a:r>
              <a:rPr lang="en-US" dirty="0" err="1" smtClean="0"/>
              <a:t>Hurons</a:t>
            </a:r>
            <a:r>
              <a:rPr lang="en-US" dirty="0" smtClean="0"/>
              <a:t> sided with French, Iroquois with English</a:t>
            </a:r>
          </a:p>
          <a:p>
            <a:pPr lvl="2"/>
            <a:r>
              <a:rPr lang="en-US" dirty="0" smtClean="0"/>
              <a:t>Three major wars during 1700’s, including Amer. Rev. These wars were largely fought by the Indians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Europeans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Spain had early control: dominated Mexico, most Caribbean islands, Florida, most of South America</a:t>
            </a:r>
          </a:p>
          <a:p>
            <a:pPr lvl="1"/>
            <a:r>
              <a:rPr lang="en-US" dirty="0" smtClean="0"/>
              <a:t>European wealth came from the Americas in the form of silver, gold, and trade</a:t>
            </a:r>
          </a:p>
          <a:p>
            <a:r>
              <a:rPr lang="en-US" dirty="0" smtClean="0"/>
              <a:t>Ca. 1600’s, power shifted to Britain and France, who fought for control of North America</a:t>
            </a:r>
          </a:p>
          <a:p>
            <a:pPr lvl="1"/>
            <a:r>
              <a:rPr lang="en-US" dirty="0" smtClean="0"/>
              <a:t>Natives fought most of these wars.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Decline?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North America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Slowly pushed back, “Manifest Destiny”</a:t>
            </a:r>
          </a:p>
          <a:p>
            <a:pPr lvl="1"/>
            <a:r>
              <a:rPr lang="en-US" dirty="0" smtClean="0"/>
              <a:t>Treaties not upheld (Trail of Tears)</a:t>
            </a:r>
          </a:p>
          <a:p>
            <a:pPr lvl="1"/>
            <a:r>
              <a:rPr lang="en-US" dirty="0" smtClean="0"/>
              <a:t>Vicious wars. Last major resistance came from Plains Indians: Sitting Bull, Crazy Horse.</a:t>
            </a:r>
          </a:p>
          <a:p>
            <a:pPr lvl="2"/>
            <a:r>
              <a:rPr lang="en-US" dirty="0" smtClean="0"/>
              <a:t>Wounded Knee</a:t>
            </a:r>
          </a:p>
          <a:p>
            <a:pPr lvl="2"/>
            <a:r>
              <a:rPr lang="en-US" dirty="0" smtClean="0"/>
              <a:t>Buffalo Soldiers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Spanish and Portuguese holdings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Mexico, islands, South America</a:t>
            </a:r>
          </a:p>
          <a:p>
            <a:r>
              <a:rPr lang="en-US" dirty="0" smtClean="0"/>
              <a:t>Much more mixing between Spaniards, Africans, and the indigenous peoples</a:t>
            </a:r>
          </a:p>
          <a:p>
            <a:pPr lvl="1"/>
            <a:r>
              <a:rPr lang="en-US" dirty="0" smtClean="0"/>
              <a:t>Many indigenous died out and were replaced by Africans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10</TotalTime>
  <Words>510</Words>
  <Application>Microsoft Macintosh PowerPoint</Application>
  <PresentationFormat>On-screen Show (4:3)</PresentationFormat>
  <Paragraphs>89</Paragraphs>
  <Slides>10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Tradition</vt:lpstr>
      <vt:lpstr>Indigenous Americans</vt:lpstr>
      <vt:lpstr>Diverse Groups (Nations)</vt:lpstr>
      <vt:lpstr> “Great Biological Exchange”</vt:lpstr>
      <vt:lpstr>More effects: Intermingling</vt:lpstr>
      <vt:lpstr>More effects (all inter-related)</vt:lpstr>
      <vt:lpstr>Slide 6</vt:lpstr>
      <vt:lpstr>Slide 7</vt:lpstr>
      <vt:lpstr>Power shift</vt:lpstr>
      <vt:lpstr>Decline?</vt:lpstr>
      <vt:lpstr>The Present</vt:lpstr>
    </vt:vector>
  </TitlesOfParts>
  <Company>Science Leadership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Indigenous Americans</dc:title>
  <dc:creator>Juan Gabriel Sanchez</dc:creator>
  <cp:lastModifiedBy>Science Leadership Academy</cp:lastModifiedBy>
  <cp:revision>1</cp:revision>
  <dcterms:created xsi:type="dcterms:W3CDTF">2011-02-03T13:46:40Z</dcterms:created>
  <dcterms:modified xsi:type="dcterms:W3CDTF">2011-02-03T13:55:23Z</dcterms:modified>
</cp:coreProperties>
</file>